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4"/>
    <p:sldMasterId id="2147483660" r:id="rId5"/>
  </p:sldMasterIdLst>
  <p:notesMasterIdLst>
    <p:notesMasterId r:id="rId13"/>
  </p:notesMasterIdLst>
  <p:handoutMasterIdLst>
    <p:handoutMasterId r:id="rId14"/>
  </p:handoutMasterIdLst>
  <p:sldIdLst>
    <p:sldId id="256" r:id="rId6"/>
    <p:sldId id="260" r:id="rId7"/>
    <p:sldId id="261" r:id="rId8"/>
    <p:sldId id="301" r:id="rId9"/>
    <p:sldId id="263" r:id="rId10"/>
    <p:sldId id="30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735"/>
    <a:srgbClr val="379F8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3D778E-DE97-0A47-8BB6-6AD8344835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865F7-8F1F-4E4E-AE0C-9F7D38D6A1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327ED-05D2-4E44-886A-4C9DE40FE31D}" type="datetimeFigureOut">
              <a:rPr lang="en-GB" smtClean="0"/>
              <a:t>24/11/2021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0621D6-A17B-5043-BD2C-CBF3C2710C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479751-87DF-FE4D-9593-A01AF68E04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E9716-CF36-604B-B4CC-D5C60DF38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55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F0F4C-56D5-814C-BD0F-893100D243D8}" type="datetimeFigureOut">
              <a:rPr lang="en-US" smtClean="0"/>
              <a:t>11/24/2021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B266D-F8ED-8F4E-8B10-271DEA41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2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B266D-F8ED-8F4E-8B10-271DEA413D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29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NH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Walsall Together logo">
            <a:extLst>
              <a:ext uri="{FF2B5EF4-FFF2-40B4-BE49-F238E27FC236}">
                <a16:creationId xmlns:a16="http://schemas.microsoft.com/office/drawing/2014/main" id="{D979C1AF-5FFF-444A-B068-5A506F70F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81479" y="437625"/>
            <a:ext cx="3629042" cy="129552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F0803C6-6516-AC48-9A7C-4168EF9EB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296" y="2025506"/>
            <a:ext cx="11271504" cy="785386"/>
          </a:xfrm>
        </p:spPr>
        <p:txBody>
          <a:bodyPr anchor="b"/>
          <a:lstStyle>
            <a:lvl1pPr algn="ctr">
              <a:defRPr sz="3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CF84AD-2A98-F145-9A29-BBDFBFDA4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297" y="3103244"/>
            <a:ext cx="11271502" cy="6515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F4A93F-7AF2-D142-B3B1-9C2058791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3933190"/>
            <a:ext cx="12194043" cy="2023200"/>
          </a:xfrm>
          <a:prstGeom prst="rect">
            <a:avLst/>
          </a:prstGeom>
        </p:spPr>
      </p:pic>
      <p:pic>
        <p:nvPicPr>
          <p:cNvPr id="7" name="Picture 6" descr="Collaborating for happier communities">
            <a:extLst>
              <a:ext uri="{FF2B5EF4-FFF2-40B4-BE49-F238E27FC236}">
                <a16:creationId xmlns:a16="http://schemas.microsoft.com/office/drawing/2014/main" id="{B81BC85E-2177-4944-909E-95972FCE74D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433" y="6278879"/>
            <a:ext cx="5319134" cy="30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041CD27-D523-5941-9A6C-97A56778A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87DA-20E4-6D48-AE56-E1B191556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02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460C0B7-E803-844E-851C-424BCEE08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ED1254-3864-0749-B11C-4DA909E81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11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790C02E-5D4A-6B47-970D-5AB33B25A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3FE8E9-B0CC-E940-8BBC-01C885B74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7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_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C86AFBF-B53C-6646-A53D-172DC207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188DF8D-83EC-D448-B837-9168AF123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87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_Dark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39CE441-29EA-644C-B71C-ABA69DF98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DFE064-2CE3-DC40-BDA8-1E46FC7E9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81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_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DA0AEE7-CEB8-CF4F-BAD0-DDD0D8A1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98359E-B6A0-E545-B93A-BF5F48A8B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51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81F3537-6B24-424A-A5EF-386B71914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51529-D023-7E41-AEF9-89D071FA4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E038F-054E-0B4F-A5EE-E86784A74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33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3FDBA10-C11E-5940-A462-14E2A2E4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E77B802-40E9-434D-878F-E7E874C068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05BD918-7B9D-6047-B501-D18019BCD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62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lumn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D44A6F0-DFD3-A04A-B2D1-94E8A93D0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A639D6-B76C-E04E-ACCD-FDD0915CD4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A941568-C12F-2B40-B827-084476E6B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06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_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455FE8D-33B7-BA4B-A85F-299DEEB3C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14D6FA-030F-364A-B46E-10B1C9BDEF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F6BA5B9-2574-4E40-ACE0-68B8B116F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7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_Numbered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EAE1B29B-43DB-0C46-AFAF-6C4B0A262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Divider title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69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lumn_Dark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98AA8B-BD58-DC4A-A14D-91AAB6138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8C24BC-0EA0-6E49-9EB5-1158B583CB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889C57A-44EE-BB42-9AEE-D23895C42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32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lumn_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4251733-11FD-F84B-A76A-3DCCFF05A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973A711-4B2A-B24B-AAD8-85EC6AD0AA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8486D36-2678-284F-A4BC-1C87A620C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44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 Highlight Text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CBE86B6-C425-634C-BB08-891AA1AC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65A3BF9-1AF5-0142-9C66-7C5F70213D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49A68C2-F296-5549-998A-6FA8C47BF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2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4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 Highlight Text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CB9C6E4-BFFB-D74B-8D95-CB9905677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DA21D76-D739-D64C-B471-9D3CE7331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63A7B97-E951-A44D-8389-7406A1A8E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rgbClr val="379F87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432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Highlight Text_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76435A-19AC-1544-AE31-E340D652B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8F43EDB-93E2-D64F-B916-6CEDF3D07F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341B091-47E6-904B-8B17-8BEBE7744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3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38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lumn Highlight Text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68A45A0-3995-CE44-BD95-E774A950C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715F1DD-715E-984C-804A-8AED7A72D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6C0CC09-974D-BF42-9123-43C9A125F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rgbClr val="EDB73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151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lumn Highlight Text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15FB889-21C9-0B43-91A3-45C57573B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FACFB0-121B-3C47-B2A8-FBB5ADEA8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DB8EBC3-7AAB-034F-8AF5-5257B8AEB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4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9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lumn Highlight Text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677BB77-1D54-E742-86B0-122BBE5F4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FF51243-58EC-BC45-AA1F-AEC3D91F94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833563D-E24A-9F44-B69C-9A7DEC02D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986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A811F2-7E54-D14E-ABAB-863436483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7354914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01C55C8-CE44-C644-AC5F-10F16CD37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7354914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2" descr="Picture placeholder">
            <a:extLst>
              <a:ext uri="{FF2B5EF4-FFF2-40B4-BE49-F238E27FC236}">
                <a16:creationId xmlns:a16="http://schemas.microsoft.com/office/drawing/2014/main" id="{D13B5104-82F1-1949-AC88-B14CFB2977A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217736" y="1040487"/>
            <a:ext cx="3538835" cy="517477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29E99-F6F0-5B4F-A6CA-19B160E9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3B28F-572A-D843-83C2-4C42AABB7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433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245F212-25E5-924E-9DAB-C0185A80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5"/>
            <a:ext cx="4340027" cy="105020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EDDB9A-7500-7247-9408-71B88817C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0" y="2373085"/>
            <a:ext cx="4340026" cy="38421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 descr="Picuture placeholder">
            <a:extLst>
              <a:ext uri="{FF2B5EF4-FFF2-40B4-BE49-F238E27FC236}">
                <a16:creationId xmlns:a16="http://schemas.microsoft.com/office/drawing/2014/main" id="{1F65846F-E907-4E4F-8AEF-89CEA85E4D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40485"/>
            <a:ext cx="6573383" cy="517477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29E99-F6F0-5B4F-A6CA-19B160E9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1999" y="6515532"/>
            <a:ext cx="10847982" cy="336880"/>
          </a:xfrm>
        </p:spPr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3B28F-572A-D843-83C2-4C42AABB7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5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_Numbered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09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Highlight Text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 descr="Picture placeholder">
            <a:extLst>
              <a:ext uri="{FF2B5EF4-FFF2-40B4-BE49-F238E27FC236}">
                <a16:creationId xmlns:a16="http://schemas.microsoft.com/office/drawing/2014/main" id="{FFE7BA17-B97D-3B43-91C6-95058BCAE90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BE3C890-F410-E048-B268-E340C3BB8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2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353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Highlight Text_Tu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F038700A-F891-0848-BC4C-6690C4DE9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46005B5-E184-304B-AB1F-DDC073ADD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1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33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icture with Highlight Text_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DAEF74F3-1029-E94F-B051-3C9D51A908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453FB12-B2C8-BD4B-B323-5BE70BD78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3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83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Highlight Text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3D26FEC5-6BD5-F844-A5E4-B8EB1A9D2F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7790842-003F-884F-8A31-A05FB4A0A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rgbClr val="EDB73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643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Highlight Text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73ADC672-5613-5447-925C-71CD6544E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3552D20-E15C-2141-8F5B-4788D5D18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4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568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Highlight Text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69FDF560-F022-EE40-8833-C756B1F95B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B37056B-6CAD-8F4A-A728-3D236A9CD3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46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754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591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985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_Numbered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358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29830"/>
            <a:ext cx="11324571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04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71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528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202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937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951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371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310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483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29830"/>
            <a:ext cx="11324571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_Numbered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953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895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0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900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38539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731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03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9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868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08200"/>
            <a:ext cx="11324571" cy="419199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594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9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_Numbered_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44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741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006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076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065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82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12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08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29830"/>
            <a:ext cx="11324571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564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066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_Numbered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913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796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093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1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5D3A05AE-A4A3-7248-AF14-DC0B716F9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70917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2 - 1">
            <a:extLst>
              <a:ext uri="{FF2B5EF4-FFF2-40B4-BE49-F238E27FC236}">
                <a16:creationId xmlns:a16="http://schemas.microsoft.com/office/drawing/2014/main" id="{26D2DFD4-F642-A440-B1F0-2620AEF64C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800" y="1966239"/>
            <a:ext cx="583184" cy="583184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7" name="Content Placeholder 2 - 1">
            <a:extLst>
              <a:ext uri="{FF2B5EF4-FFF2-40B4-BE49-F238E27FC236}">
                <a16:creationId xmlns:a16="http://schemas.microsoft.com/office/drawing/2014/main" id="{99CDD3E4-8913-2043-BB35-0E7898C4978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46712" y="1966240"/>
            <a:ext cx="10597585" cy="583184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2 - 2">
            <a:extLst>
              <a:ext uri="{FF2B5EF4-FFF2-40B4-BE49-F238E27FC236}">
                <a16:creationId xmlns:a16="http://schemas.microsoft.com/office/drawing/2014/main" id="{FC072391-927C-BA43-9C2E-BED85AF971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9751" y="2804594"/>
            <a:ext cx="583184" cy="583184"/>
          </a:xfrm>
          <a:prstGeom prst="ellipse">
            <a:avLst/>
          </a:prstGeom>
          <a:solidFill>
            <a:srgbClr val="379F87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9" name="Content Placeholder 2 - 2">
            <a:extLst>
              <a:ext uri="{FF2B5EF4-FFF2-40B4-BE49-F238E27FC236}">
                <a16:creationId xmlns:a16="http://schemas.microsoft.com/office/drawing/2014/main" id="{02305136-9E71-644A-BD89-21A609B3580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154663" y="2817991"/>
            <a:ext cx="10597585" cy="569787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2 - 3">
            <a:extLst>
              <a:ext uri="{FF2B5EF4-FFF2-40B4-BE49-F238E27FC236}">
                <a16:creationId xmlns:a16="http://schemas.microsoft.com/office/drawing/2014/main" id="{F1FE5606-95D5-9F42-A84F-A418F6E7B1F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799" y="3667341"/>
            <a:ext cx="591136" cy="591136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1" name="Content Placeholder 2 - 3">
            <a:extLst>
              <a:ext uri="{FF2B5EF4-FFF2-40B4-BE49-F238E27FC236}">
                <a16:creationId xmlns:a16="http://schemas.microsoft.com/office/drawing/2014/main" id="{178EADC8-EC77-784C-A0C1-49D958B7686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46711" y="3667341"/>
            <a:ext cx="10597585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Text Placeholder 2 - 4">
            <a:extLst>
              <a:ext uri="{FF2B5EF4-FFF2-40B4-BE49-F238E27FC236}">
                <a16:creationId xmlns:a16="http://schemas.microsoft.com/office/drawing/2014/main" id="{D090BC71-3F48-A040-B820-EFBF2778F7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1799" y="4526800"/>
            <a:ext cx="591136" cy="591136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3" name="Content Placeholder 2 - 4">
            <a:extLst>
              <a:ext uri="{FF2B5EF4-FFF2-40B4-BE49-F238E27FC236}">
                <a16:creationId xmlns:a16="http://schemas.microsoft.com/office/drawing/2014/main" id="{C5110AD0-4CD6-E548-92B5-8B3C68FB1351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46711" y="4538040"/>
            <a:ext cx="10597585" cy="57989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2 - 5">
            <a:extLst>
              <a:ext uri="{FF2B5EF4-FFF2-40B4-BE49-F238E27FC236}">
                <a16:creationId xmlns:a16="http://schemas.microsoft.com/office/drawing/2014/main" id="{251BF3F3-DF80-E548-AD18-D4CA5EF5193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799" y="5420244"/>
            <a:ext cx="591136" cy="591136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14" name="Content Placeholder 2 - 5">
            <a:extLst>
              <a:ext uri="{FF2B5EF4-FFF2-40B4-BE49-F238E27FC236}">
                <a16:creationId xmlns:a16="http://schemas.microsoft.com/office/drawing/2014/main" id="{A9C40B59-5690-0B4D-BEF0-561F5CD5CF08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146711" y="5420244"/>
            <a:ext cx="10597585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9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29B3AC50-6C71-7643-8D4D-A8BA3F1AA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70917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6" name="Text Placeholder 2 - 1">
            <a:extLst>
              <a:ext uri="{FF2B5EF4-FFF2-40B4-BE49-F238E27FC236}">
                <a16:creationId xmlns:a16="http://schemas.microsoft.com/office/drawing/2014/main" id="{F55302C6-AB15-5540-B97C-4C6C5A8706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800" y="1976894"/>
            <a:ext cx="583184" cy="583184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51" name="Content Placeholder 2 - 1">
            <a:extLst>
              <a:ext uri="{FF2B5EF4-FFF2-40B4-BE49-F238E27FC236}">
                <a16:creationId xmlns:a16="http://schemas.microsoft.com/office/drawing/2014/main" id="{645A1B1B-9C5A-1D42-87E5-DA834FAC6CA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46713" y="1974524"/>
            <a:ext cx="4776744" cy="583183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7" name="Text Placeholder 2 - 2">
            <a:extLst>
              <a:ext uri="{FF2B5EF4-FFF2-40B4-BE49-F238E27FC236}">
                <a16:creationId xmlns:a16="http://schemas.microsoft.com/office/drawing/2014/main" id="{CBB911C9-268D-9A4C-A08B-67C79C25505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9751" y="2815249"/>
            <a:ext cx="583184" cy="583184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52" name="Content Placeholder 2 - 2">
            <a:extLst>
              <a:ext uri="{FF2B5EF4-FFF2-40B4-BE49-F238E27FC236}">
                <a16:creationId xmlns:a16="http://schemas.microsoft.com/office/drawing/2014/main" id="{29DBB1D6-A748-FF4B-9F84-3F2C623828C2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154664" y="2815249"/>
            <a:ext cx="4776744" cy="594482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8" name="Text Placeholder 2 - 3">
            <a:extLst>
              <a:ext uri="{FF2B5EF4-FFF2-40B4-BE49-F238E27FC236}">
                <a16:creationId xmlns:a16="http://schemas.microsoft.com/office/drawing/2014/main" id="{F70E0907-D294-804B-825D-8EBEAFF3C4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799" y="3677996"/>
            <a:ext cx="591136" cy="591136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53" name="Content Placeholder 2 - 3">
            <a:extLst>
              <a:ext uri="{FF2B5EF4-FFF2-40B4-BE49-F238E27FC236}">
                <a16:creationId xmlns:a16="http://schemas.microsoft.com/office/drawing/2014/main" id="{70DCBD9D-B81A-7249-867B-1C72CDE5ABE4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46712" y="3677409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9" name="Text Placeholder 2 - 4">
            <a:extLst>
              <a:ext uri="{FF2B5EF4-FFF2-40B4-BE49-F238E27FC236}">
                <a16:creationId xmlns:a16="http://schemas.microsoft.com/office/drawing/2014/main" id="{4C6F3AE5-03AC-CC4E-8DEF-FD20E5888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1799" y="4537455"/>
            <a:ext cx="591136" cy="591136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54" name="Content Placeholder 2 - 4">
            <a:extLst>
              <a:ext uri="{FF2B5EF4-FFF2-40B4-BE49-F238E27FC236}">
                <a16:creationId xmlns:a16="http://schemas.microsoft.com/office/drawing/2014/main" id="{FD26B57A-CC41-564F-B1E9-06631A9B52B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46712" y="4536223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Text Placeholder 2 - 5">
            <a:extLst>
              <a:ext uri="{FF2B5EF4-FFF2-40B4-BE49-F238E27FC236}">
                <a16:creationId xmlns:a16="http://schemas.microsoft.com/office/drawing/2014/main" id="{06977F78-8282-F648-A37F-295C19D974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799" y="5430899"/>
            <a:ext cx="591136" cy="591136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55" name="Content Placeholder 2 - 5">
            <a:extLst>
              <a:ext uri="{FF2B5EF4-FFF2-40B4-BE49-F238E27FC236}">
                <a16:creationId xmlns:a16="http://schemas.microsoft.com/office/drawing/2014/main" id="{01647BEF-5491-BC44-9C9F-8268F31824B3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146712" y="5430899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6" name="Text Placeholder 2 - 6">
            <a:extLst>
              <a:ext uri="{FF2B5EF4-FFF2-40B4-BE49-F238E27FC236}">
                <a16:creationId xmlns:a16="http://schemas.microsoft.com/office/drawing/2014/main" id="{DCE470A7-8F0B-8049-A937-75F84C7B7F1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2641" y="1974525"/>
            <a:ext cx="583184" cy="583184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61" name="Content Placeholder 2 - 6">
            <a:extLst>
              <a:ext uri="{FF2B5EF4-FFF2-40B4-BE49-F238E27FC236}">
                <a16:creationId xmlns:a16="http://schemas.microsoft.com/office/drawing/2014/main" id="{4F8AD24C-4AF2-DF46-B634-8F463E43D9D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6967554" y="1974524"/>
            <a:ext cx="4776744" cy="583182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7" name="Text Placeholder 2 - 7">
            <a:extLst>
              <a:ext uri="{FF2B5EF4-FFF2-40B4-BE49-F238E27FC236}">
                <a16:creationId xmlns:a16="http://schemas.microsoft.com/office/drawing/2014/main" id="{08DB7024-8A18-F244-AB10-AAEAF8E51EE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60592" y="2812880"/>
            <a:ext cx="583184" cy="583184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7</a:t>
            </a:r>
          </a:p>
        </p:txBody>
      </p:sp>
      <p:sp>
        <p:nvSpPr>
          <p:cNvPr id="62" name="Content Placeholder 2 - 7">
            <a:extLst>
              <a:ext uri="{FF2B5EF4-FFF2-40B4-BE49-F238E27FC236}">
                <a16:creationId xmlns:a16="http://schemas.microsoft.com/office/drawing/2014/main" id="{275283C1-42E8-BB48-BCED-9249B9B55A52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6975505" y="2812880"/>
            <a:ext cx="4776744" cy="594482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8" name="Text Placeholder 2 - 8">
            <a:extLst>
              <a:ext uri="{FF2B5EF4-FFF2-40B4-BE49-F238E27FC236}">
                <a16:creationId xmlns:a16="http://schemas.microsoft.com/office/drawing/2014/main" id="{216B8159-6DC4-3B49-AFE6-50DCBE57014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52640" y="3675627"/>
            <a:ext cx="591136" cy="591136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8</a:t>
            </a:r>
          </a:p>
        </p:txBody>
      </p:sp>
      <p:sp>
        <p:nvSpPr>
          <p:cNvPr id="63" name="Content Placeholder 2 - 8">
            <a:extLst>
              <a:ext uri="{FF2B5EF4-FFF2-40B4-BE49-F238E27FC236}">
                <a16:creationId xmlns:a16="http://schemas.microsoft.com/office/drawing/2014/main" id="{41A64827-60B2-DF4B-B993-F60FDA751B70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967553" y="3675040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9" name="Text Placeholder 2 - 9">
            <a:extLst>
              <a:ext uri="{FF2B5EF4-FFF2-40B4-BE49-F238E27FC236}">
                <a16:creationId xmlns:a16="http://schemas.microsoft.com/office/drawing/2014/main" id="{5A9C371E-757C-2046-B926-D966813E188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52640" y="4535086"/>
            <a:ext cx="591136" cy="591136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9</a:t>
            </a:r>
          </a:p>
        </p:txBody>
      </p:sp>
      <p:sp>
        <p:nvSpPr>
          <p:cNvPr id="64" name="Content Placeholder 2 - 9">
            <a:extLst>
              <a:ext uri="{FF2B5EF4-FFF2-40B4-BE49-F238E27FC236}">
                <a16:creationId xmlns:a16="http://schemas.microsoft.com/office/drawing/2014/main" id="{3684E07B-2455-634C-8CFB-F1BBD5FCEEC9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6967553" y="4533854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0" name="Text Placeholder 2 - 10">
            <a:extLst>
              <a:ext uri="{FF2B5EF4-FFF2-40B4-BE49-F238E27FC236}">
                <a16:creationId xmlns:a16="http://schemas.microsoft.com/office/drawing/2014/main" id="{6B5F1602-8639-864B-9C20-B665921CEE0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2640" y="5428530"/>
            <a:ext cx="591136" cy="591136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sp>
        <p:nvSpPr>
          <p:cNvPr id="65" name="Content Placeholder 2 - 10">
            <a:extLst>
              <a:ext uri="{FF2B5EF4-FFF2-40B4-BE49-F238E27FC236}">
                <a16:creationId xmlns:a16="http://schemas.microsoft.com/office/drawing/2014/main" id="{E1E3ECBC-8F4D-1847-8009-BD5B3AC28115}"/>
              </a:ext>
            </a:extLst>
          </p:cNvPr>
          <p:cNvSpPr>
            <a:spLocks noGrp="1"/>
          </p:cNvSpPr>
          <p:nvPr>
            <p:ph idx="26" hasCustomPrompt="1"/>
          </p:nvPr>
        </p:nvSpPr>
        <p:spPr>
          <a:xfrm>
            <a:off x="6967553" y="5428530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Footer Placeholder 4">
            <a:extLst>
              <a:ext uri="{FF2B5EF4-FFF2-40B4-BE49-F238E27FC236}">
                <a16:creationId xmlns:a16="http://schemas.microsoft.com/office/drawing/2014/main" id="{065E10B9-412A-5341-914C-E9F19B3F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1999" y="6518581"/>
            <a:ext cx="10847982" cy="3394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48" name="Slide Number Placeholder 5">
            <a:extLst>
              <a:ext uri="{FF2B5EF4-FFF2-40B4-BE49-F238E27FC236}">
                <a16:creationId xmlns:a16="http://schemas.microsoft.com/office/drawing/2014/main" id="{133FE559-B8A2-644C-8AD0-C6EB135EA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18581"/>
            <a:ext cx="312579" cy="333829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7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22.xml"/><Relationship Id="rId42" Type="http://schemas.openxmlformats.org/officeDocument/2006/relationships/slideLayout" Target="../slideLayouts/slideLayout43.xml"/><Relationship Id="rId47" Type="http://schemas.openxmlformats.org/officeDocument/2006/relationships/slideLayout" Target="../slideLayouts/slideLayout48.xml"/><Relationship Id="rId63" Type="http://schemas.openxmlformats.org/officeDocument/2006/relationships/slideLayout" Target="../slideLayouts/slideLayout64.xml"/><Relationship Id="rId68" Type="http://schemas.openxmlformats.org/officeDocument/2006/relationships/slideLayout" Target="../slideLayouts/slideLayout69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25.xml"/><Relationship Id="rId32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41.xml"/><Relationship Id="rId45" Type="http://schemas.openxmlformats.org/officeDocument/2006/relationships/slideLayout" Target="../slideLayouts/slideLayout46.xml"/><Relationship Id="rId53" Type="http://schemas.openxmlformats.org/officeDocument/2006/relationships/slideLayout" Target="../slideLayouts/slideLayout54.xml"/><Relationship Id="rId58" Type="http://schemas.openxmlformats.org/officeDocument/2006/relationships/slideLayout" Target="../slideLayouts/slideLayout59.xml"/><Relationship Id="rId6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.xml"/><Relationship Id="rId61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6.xml"/><Relationship Id="rId43" Type="http://schemas.openxmlformats.org/officeDocument/2006/relationships/slideLayout" Target="../slideLayouts/slideLayout44.xml"/><Relationship Id="rId48" Type="http://schemas.openxmlformats.org/officeDocument/2006/relationships/slideLayout" Target="../slideLayouts/slideLayout49.xml"/><Relationship Id="rId56" Type="http://schemas.openxmlformats.org/officeDocument/2006/relationships/slideLayout" Target="../slideLayouts/slideLayout57.xml"/><Relationship Id="rId64" Type="http://schemas.openxmlformats.org/officeDocument/2006/relationships/slideLayout" Target="../slideLayouts/slideLayout65.xml"/><Relationship Id="rId69" Type="http://schemas.openxmlformats.org/officeDocument/2006/relationships/slideLayout" Target="../slideLayouts/slideLayout70.xml"/><Relationship Id="rId8" Type="http://schemas.openxmlformats.org/officeDocument/2006/relationships/slideLayout" Target="../slideLayouts/slideLayout9.xml"/><Relationship Id="rId51" Type="http://schemas.openxmlformats.org/officeDocument/2006/relationships/slideLayout" Target="../slideLayouts/slideLayout52.xml"/><Relationship Id="rId72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slideLayout" Target="../slideLayouts/slideLayout26.xml"/><Relationship Id="rId33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9.xml"/><Relationship Id="rId46" Type="http://schemas.openxmlformats.org/officeDocument/2006/relationships/slideLayout" Target="../slideLayouts/slideLayout47.xml"/><Relationship Id="rId59" Type="http://schemas.openxmlformats.org/officeDocument/2006/relationships/slideLayout" Target="../slideLayouts/slideLayout60.xml"/><Relationship Id="rId67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21.xml"/><Relationship Id="rId41" Type="http://schemas.openxmlformats.org/officeDocument/2006/relationships/slideLayout" Target="../slideLayouts/slideLayout42.xml"/><Relationship Id="rId54" Type="http://schemas.openxmlformats.org/officeDocument/2006/relationships/slideLayout" Target="../slideLayouts/slideLayout55.xml"/><Relationship Id="rId62" Type="http://schemas.openxmlformats.org/officeDocument/2006/relationships/slideLayout" Target="../slideLayouts/slideLayout63.xml"/><Relationship Id="rId70" Type="http://schemas.openxmlformats.org/officeDocument/2006/relationships/slideLayout" Target="../slideLayouts/slideLayout7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9.xml"/><Relationship Id="rId36" Type="http://schemas.openxmlformats.org/officeDocument/2006/relationships/slideLayout" Target="../slideLayouts/slideLayout37.xml"/><Relationship Id="rId49" Type="http://schemas.openxmlformats.org/officeDocument/2006/relationships/slideLayout" Target="../slideLayouts/slideLayout50.xml"/><Relationship Id="rId57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11.xml"/><Relationship Id="rId31" Type="http://schemas.openxmlformats.org/officeDocument/2006/relationships/slideLayout" Target="../slideLayouts/slideLayout32.xml"/><Relationship Id="rId44" Type="http://schemas.openxmlformats.org/officeDocument/2006/relationships/slideLayout" Target="../slideLayouts/slideLayout45.xml"/><Relationship Id="rId52" Type="http://schemas.openxmlformats.org/officeDocument/2006/relationships/slideLayout" Target="../slideLayouts/slideLayout53.xml"/><Relationship Id="rId60" Type="http://schemas.openxmlformats.org/officeDocument/2006/relationships/slideLayout" Target="../slideLayouts/slideLayout61.xml"/><Relationship Id="rId65" Type="http://schemas.openxmlformats.org/officeDocument/2006/relationships/slideLayout" Target="../slideLayouts/slideLayout66.xml"/><Relationship Id="rId73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9" Type="http://schemas.openxmlformats.org/officeDocument/2006/relationships/slideLayout" Target="../slideLayouts/slideLayout40.xml"/><Relationship Id="rId34" Type="http://schemas.openxmlformats.org/officeDocument/2006/relationships/slideLayout" Target="../slideLayouts/slideLayout35.xml"/><Relationship Id="rId50" Type="http://schemas.openxmlformats.org/officeDocument/2006/relationships/slideLayout" Target="../slideLayouts/slideLayout51.xml"/><Relationship Id="rId55" Type="http://schemas.openxmlformats.org/officeDocument/2006/relationships/slideLayout" Target="../slideLayouts/slideLayout56.xml"/><Relationship Id="rId7" Type="http://schemas.openxmlformats.org/officeDocument/2006/relationships/slideLayout" Target="../slideLayouts/slideLayout8.xml"/><Relationship Id="rId71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B5116C-1837-6348-81E3-EEEBD9B5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864000"/>
            <a:ext cx="11324572" cy="9391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7B532-5097-4646-B1CE-1DCCCB5DA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2239862"/>
            <a:ext cx="11324572" cy="37581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27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3E53CDB-1AC0-BB46-8900-D7BBE713CF7E}"/>
              </a:ext>
            </a:extLst>
          </p:cNvPr>
          <p:cNvGrpSpPr/>
          <p:nvPr userDrawn="1"/>
        </p:nvGrpSpPr>
        <p:grpSpPr>
          <a:xfrm>
            <a:off x="-1" y="6519600"/>
            <a:ext cx="12190326" cy="338400"/>
            <a:chOff x="-1" y="5649073"/>
            <a:chExt cx="12190326" cy="3384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148A2CC-3CAE-8240-8B85-415D614987F1}"/>
                </a:ext>
              </a:extLst>
            </p:cNvPr>
            <p:cNvSpPr/>
            <p:nvPr userDrawn="1"/>
          </p:nvSpPr>
          <p:spPr>
            <a:xfrm>
              <a:off x="-1" y="5649074"/>
              <a:ext cx="7667833" cy="3368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A178CF-BD6C-4343-A34E-A1AF1F3951D8}"/>
                </a:ext>
              </a:extLst>
            </p:cNvPr>
            <p:cNvSpPr/>
            <p:nvPr userDrawn="1"/>
          </p:nvSpPr>
          <p:spPr>
            <a:xfrm>
              <a:off x="6335528" y="5649074"/>
              <a:ext cx="2199360" cy="3368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79984E-4D5F-6649-B8B0-5265F7E6390D}"/>
                </a:ext>
              </a:extLst>
            </p:cNvPr>
            <p:cNvSpPr/>
            <p:nvPr userDrawn="1"/>
          </p:nvSpPr>
          <p:spPr>
            <a:xfrm>
              <a:off x="8520248" y="5649073"/>
              <a:ext cx="1064315" cy="338400"/>
            </a:xfrm>
            <a:prstGeom prst="rect">
              <a:avLst/>
            </a:prstGeom>
            <a:solidFill>
              <a:srgbClr val="EDB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033643-FDA8-9942-8545-A99820210B80}"/>
                </a:ext>
              </a:extLst>
            </p:cNvPr>
            <p:cNvSpPr/>
            <p:nvPr userDrawn="1"/>
          </p:nvSpPr>
          <p:spPr>
            <a:xfrm>
              <a:off x="8684260" y="5649074"/>
              <a:ext cx="1892676" cy="33687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3E74DFE-D577-9440-8CD5-0DF8BFF9D741}"/>
                </a:ext>
              </a:extLst>
            </p:cNvPr>
            <p:cNvSpPr/>
            <p:nvPr userDrawn="1"/>
          </p:nvSpPr>
          <p:spPr>
            <a:xfrm>
              <a:off x="10545340" y="5649074"/>
              <a:ext cx="150774" cy="3368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8DCF95-B94A-7846-BB91-87A316026994}"/>
                </a:ext>
              </a:extLst>
            </p:cNvPr>
            <p:cNvSpPr/>
            <p:nvPr userDrawn="1"/>
          </p:nvSpPr>
          <p:spPr>
            <a:xfrm>
              <a:off x="10696114" y="5649074"/>
              <a:ext cx="1494211" cy="33687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710D7F1-0E72-3246-8D7C-1F405BC0C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3"/>
          <a:srcRect/>
          <a:stretch/>
        </p:blipFill>
        <p:spPr>
          <a:xfrm>
            <a:off x="5277909" y="248319"/>
            <a:ext cx="1636183" cy="5841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B5116C-1837-6348-81E3-EEEBD9B5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7B532-5097-4646-B1CE-1DCCCB5DA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2156909"/>
            <a:ext cx="11324572" cy="41432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E4747-DC81-7040-907E-2165DDBCB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21122"/>
            <a:ext cx="10847981" cy="33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AC461-81C3-0843-97D5-9A134303A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3992" y="6515532"/>
            <a:ext cx="312579" cy="3368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1" i="0">
                <a:solidFill>
                  <a:schemeClr val="bg1"/>
                </a:solidFill>
                <a:latin typeface="+mn-lt"/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84" r:id="rId2"/>
    <p:sldLayoutId id="2147483785" r:id="rId3"/>
    <p:sldLayoutId id="2147483786" r:id="rId4"/>
    <p:sldLayoutId id="2147483788" r:id="rId5"/>
    <p:sldLayoutId id="2147483787" r:id="rId6"/>
    <p:sldLayoutId id="2147483766" r:id="rId7"/>
    <p:sldLayoutId id="2147483767" r:id="rId8"/>
    <p:sldLayoutId id="2147483750" r:id="rId9"/>
    <p:sldLayoutId id="2147483789" r:id="rId10"/>
    <p:sldLayoutId id="2147483793" r:id="rId11"/>
    <p:sldLayoutId id="2147483790" r:id="rId12"/>
    <p:sldLayoutId id="2147483792" r:id="rId13"/>
    <p:sldLayoutId id="2147483791" r:id="rId14"/>
    <p:sldLayoutId id="2147483751" r:id="rId15"/>
    <p:sldLayoutId id="2147483794" r:id="rId16"/>
    <p:sldLayoutId id="2147483808" r:id="rId17"/>
    <p:sldLayoutId id="2147483795" r:id="rId18"/>
    <p:sldLayoutId id="2147483796" r:id="rId19"/>
    <p:sldLayoutId id="2147483797" r:id="rId20"/>
    <p:sldLayoutId id="2147483752" r:id="rId21"/>
    <p:sldLayoutId id="2147483798" r:id="rId22"/>
    <p:sldLayoutId id="2147483799" r:id="rId23"/>
    <p:sldLayoutId id="2147483800" r:id="rId24"/>
    <p:sldLayoutId id="2147483801" r:id="rId25"/>
    <p:sldLayoutId id="2147483802" r:id="rId26"/>
    <p:sldLayoutId id="2147483753" r:id="rId27"/>
    <p:sldLayoutId id="2147483706" r:id="rId28"/>
    <p:sldLayoutId id="2147483764" r:id="rId29"/>
    <p:sldLayoutId id="2147483803" r:id="rId30"/>
    <p:sldLayoutId id="2147483806" r:id="rId31"/>
    <p:sldLayoutId id="2147483805" r:id="rId32"/>
    <p:sldLayoutId id="2147483804" r:id="rId33"/>
    <p:sldLayoutId id="2147483807" r:id="rId34"/>
    <p:sldLayoutId id="2147483715" r:id="rId35"/>
    <p:sldLayoutId id="2147483663" r:id="rId36"/>
    <p:sldLayoutId id="2147483713" r:id="rId37"/>
    <p:sldLayoutId id="2147483714" r:id="rId38"/>
    <p:sldLayoutId id="2147483768" r:id="rId39"/>
    <p:sldLayoutId id="2147483769" r:id="rId40"/>
    <p:sldLayoutId id="2147483770" r:id="rId41"/>
    <p:sldLayoutId id="2147483771" r:id="rId42"/>
    <p:sldLayoutId id="2147483698" r:id="rId43"/>
    <p:sldLayoutId id="2147483809" r:id="rId44"/>
    <p:sldLayoutId id="2147483810" r:id="rId45"/>
    <p:sldLayoutId id="2147483811" r:id="rId46"/>
    <p:sldLayoutId id="2147483812" r:id="rId47"/>
    <p:sldLayoutId id="2147483813" r:id="rId48"/>
    <p:sldLayoutId id="2147483814" r:id="rId49"/>
    <p:sldLayoutId id="2147483815" r:id="rId50"/>
    <p:sldLayoutId id="2147483816" r:id="rId51"/>
    <p:sldLayoutId id="2147483817" r:id="rId52"/>
    <p:sldLayoutId id="2147483818" r:id="rId53"/>
    <p:sldLayoutId id="2147483819" r:id="rId54"/>
    <p:sldLayoutId id="2147483820" r:id="rId55"/>
    <p:sldLayoutId id="2147483821" r:id="rId56"/>
    <p:sldLayoutId id="2147483822" r:id="rId57"/>
    <p:sldLayoutId id="2147483823" r:id="rId58"/>
    <p:sldLayoutId id="2147483824" r:id="rId59"/>
    <p:sldLayoutId id="2147483825" r:id="rId60"/>
    <p:sldLayoutId id="2147483826" r:id="rId61"/>
    <p:sldLayoutId id="2147483827" r:id="rId62"/>
    <p:sldLayoutId id="2147483828" r:id="rId63"/>
    <p:sldLayoutId id="2147483829" r:id="rId64"/>
    <p:sldLayoutId id="2147483830" r:id="rId65"/>
    <p:sldLayoutId id="2147483831" r:id="rId66"/>
    <p:sldLayoutId id="2147483832" r:id="rId67"/>
    <p:sldLayoutId id="2147483833" r:id="rId68"/>
    <p:sldLayoutId id="2147483834" r:id="rId69"/>
    <p:sldLayoutId id="2147483835" r:id="rId70"/>
    <p:sldLayoutId id="2147483783" r:id="rId7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CA0CC-281E-AE4D-BC83-CCA24A184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 Navigation Centre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4C194-02B0-9C4A-99D3-8919274F7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296" y="3103244"/>
            <a:ext cx="11271503" cy="78538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Presentation by Donna Roberts </a:t>
            </a:r>
            <a:r>
              <a:rPr lang="en-GB" dirty="0"/>
              <a:t>Deputy Director of Operations / Community Division</a:t>
            </a:r>
            <a:endParaRPr lang="en-US" dirty="0"/>
          </a:p>
          <a:p>
            <a:r>
              <a:rPr lang="en-US" dirty="0"/>
              <a:t>Walsall Together Service User Group 20 October 2021</a:t>
            </a:r>
          </a:p>
        </p:txBody>
      </p:sp>
    </p:spTree>
    <p:extLst>
      <p:ext uri="{BB962C8B-B14F-4D97-AF65-F5344CB8AC3E}">
        <p14:creationId xmlns:p14="http://schemas.microsoft.com/office/powerpoint/2010/main" val="19937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08C278-5EBC-424A-A063-C16624EE4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Care Navigation Centre (CNC)?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1DA3B-84F6-DD46-996D-5BEA80F1D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1808253"/>
            <a:ext cx="11324572" cy="4417886"/>
          </a:xfrm>
        </p:spPr>
        <p:txBody>
          <a:bodyPr/>
          <a:lstStyle/>
          <a:p>
            <a:r>
              <a:rPr lang="en-US" sz="2100" dirty="0"/>
              <a:t>Launched in November 2020</a:t>
            </a:r>
          </a:p>
          <a:p>
            <a:r>
              <a:rPr lang="en-US" sz="2100" dirty="0"/>
              <a:t>Open 8am until midnight seven days a week</a:t>
            </a:r>
          </a:p>
          <a:p>
            <a:r>
              <a:rPr lang="en-US" sz="2100" dirty="0"/>
              <a:t>Receives direct referrals to one phone number from GPs, West Midlands Ambulance Service, Care staff and  Care Homes</a:t>
            </a:r>
          </a:p>
          <a:p>
            <a:r>
              <a:rPr lang="en-GB" sz="2100" dirty="0"/>
              <a:t>Referrals for people well enough to remain at home but require some additional support</a:t>
            </a:r>
          </a:p>
          <a:p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Supported by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joined up 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teams including nurses, therapists, social workers and mental health professionals </a:t>
            </a: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One referral for people with one or more needs with 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access to the most appropriate care arranged </a:t>
            </a: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Includes  swift access to the Rapid Response Team who can go to any patient needing urgent care within two hours for Walsall patients</a:t>
            </a:r>
            <a:endParaRPr lang="en-GB" sz="2100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82BF71-ABA9-7E4F-A800-DE4FC302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803588-A9C7-EF48-9C82-C956D2B3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6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C1CAFFB-F79F-BB45-8206-FBD4F5CA3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</a:t>
            </a:r>
            <a:r>
              <a:rPr lang="en-US" dirty="0" err="1"/>
              <a:t>Safe@Home</a:t>
            </a:r>
            <a:r>
              <a:rPr lang="en-US" dirty="0"/>
              <a:t> and Long Covid Clinics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D96270-F469-3042-8F97-1CB900DCDE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100" dirty="0" err="1"/>
              <a:t>Safe@Home</a:t>
            </a:r>
            <a:r>
              <a:rPr lang="en-US" sz="2100" dirty="0"/>
              <a:t> launched November 2020</a:t>
            </a:r>
          </a:p>
          <a:p>
            <a:r>
              <a:rPr lang="en-US" sz="2100" dirty="0"/>
              <a:t>For patients who are discharged home from hospital with covid</a:t>
            </a:r>
          </a:p>
          <a:p>
            <a:r>
              <a:rPr lang="en-US" sz="2100" dirty="0"/>
              <a:t>Advice on self managing covid </a:t>
            </a:r>
            <a:r>
              <a:rPr lang="en-GB" sz="2100" dirty="0"/>
              <a:t>and pulse oximetry monitoring for a period of 14 days</a:t>
            </a:r>
          </a:p>
          <a:p>
            <a:r>
              <a:rPr lang="en-GB" sz="2100" dirty="0"/>
              <a:t>CNC call the patient three times day for ten days, then once per day to day 14 to promote self care management to discharge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A1A95-BB1B-9046-A340-7529A8ED16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100" dirty="0"/>
              <a:t>Long Covid Clinics</a:t>
            </a:r>
          </a:p>
          <a:p>
            <a:r>
              <a:rPr lang="en-GB" sz="2100" dirty="0"/>
              <a:t>Assess for Long Covid symptoms at six week and 12 weeks following discharge from hospital </a:t>
            </a:r>
          </a:p>
          <a:p>
            <a:r>
              <a:rPr lang="en-GB" sz="2100" dirty="0"/>
              <a:t>GPs can refer patients seen in primary care </a:t>
            </a:r>
          </a:p>
          <a:p>
            <a:r>
              <a:rPr lang="en-US" sz="2100" dirty="0"/>
              <a:t>Support and advice on self managing long covid symptoms </a:t>
            </a:r>
            <a:r>
              <a:rPr lang="en-US" sz="2100" dirty="0" err="1"/>
              <a:t>i.e</a:t>
            </a:r>
            <a:r>
              <a:rPr lang="en-US" sz="2100" dirty="0"/>
              <a:t> breathing techniques, exercise, food/drink . Through on line and leaflet patient education tools.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F10C9-271B-0341-AB60-2D3329077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4D7A2-48E7-F448-B762-D250B28EB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84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08C278-5EBC-424A-A063-C16624EE4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for patients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1DA3B-84F6-DD46-996D-5BEA80F1D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1808253"/>
            <a:ext cx="11324572" cy="4491940"/>
          </a:xfrm>
        </p:spPr>
        <p:txBody>
          <a:bodyPr/>
          <a:lstStyle/>
          <a:p>
            <a:r>
              <a:rPr lang="en-GB" altLang="en-US" sz="2100" dirty="0"/>
              <a:t>Directed to the most appropriate service – right care, right place, right time </a:t>
            </a:r>
            <a:endParaRPr lang="en-GB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More joined up care for people with multiple needs</a:t>
            </a:r>
          </a:p>
          <a:p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Cared for in their own home or within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community setting </a:t>
            </a: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educes unnecessary hospital admissions and expedites hospital discharge  </a:t>
            </a:r>
          </a:p>
          <a:p>
            <a:r>
              <a:rPr lang="en-GB" altLang="en-US" sz="2100" dirty="0"/>
              <a:t>For patients on Safe at Home and Long Covid: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altLang="en-US" dirty="0"/>
              <a:t>discharged from hospital sooner or avoids hospital admission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altLang="en-US" sz="2000" dirty="0"/>
              <a:t>feel safe and supported through close monitoring at home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altLang="en-US" dirty="0"/>
              <a:t>Direct access to speak to a nurse if concerned</a:t>
            </a:r>
            <a:endParaRPr lang="en-GB" altLang="en-US" sz="1900" dirty="0"/>
          </a:p>
          <a:p>
            <a:endParaRPr lang="en-GB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82BF71-ABA9-7E4F-A800-DE4FC302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803588-A9C7-EF48-9C82-C956D2B3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D592D-8F71-BC41-BC1C-8616A66A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to date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CE1059-8F98-0C44-B3F4-A90E0EEB7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935981"/>
            <a:ext cx="11414104" cy="4364212"/>
          </a:xfrm>
        </p:spPr>
        <p:txBody>
          <a:bodyPr/>
          <a:lstStyle/>
          <a:p>
            <a:r>
              <a:rPr lang="en-US" dirty="0"/>
              <a:t>Since launching the CNC has had: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7449 referrals in total (Nov 20 – September 21)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7142 were looked after by community services or given advice to remain at home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207 were admitted to hospital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356 referrals for </a:t>
            </a:r>
            <a:r>
              <a:rPr lang="en-US" dirty="0" err="1"/>
              <a:t>safe@home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1249 referrals for long covid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43416D-EB6C-D348-A669-B0A268D68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7250D-BD27-AB42-8B43-CC669580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6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D592D-8F71-BC41-BC1C-8616A66A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CE1059-8F98-0C44-B3F4-A90E0EEB7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935981"/>
            <a:ext cx="11414104" cy="43642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sz="2100" dirty="0"/>
              <a:t>Proposals to extend the service further to include:</a:t>
            </a:r>
          </a:p>
          <a:p>
            <a:pPr marL="0" indent="0">
              <a:buFont typeface="Arial" charset="0"/>
              <a:buNone/>
              <a:defRPr/>
            </a:pPr>
            <a:endParaRPr lang="en-GB" sz="2100" dirty="0"/>
          </a:p>
          <a:p>
            <a:pPr>
              <a:defRPr/>
            </a:pPr>
            <a:r>
              <a:rPr lang="en-GB" sz="2100" dirty="0"/>
              <a:t>Virtually monitor patients with chronic obstructive pulmonary disease (COPD) to support their discharge from hospital and avoid hospital admission and ensure they remain safe at home </a:t>
            </a:r>
          </a:p>
          <a:p>
            <a:pPr>
              <a:defRPr/>
            </a:pPr>
            <a:r>
              <a:rPr lang="en-GB" sz="2100" dirty="0"/>
              <a:t>Develop from a health service to a centre which includes social services, housing and volunteers to support more patients in the community </a:t>
            </a:r>
          </a:p>
          <a:p>
            <a:pPr>
              <a:defRPr/>
            </a:pPr>
            <a:r>
              <a:rPr lang="en-GB" sz="2100" dirty="0"/>
              <a:t>Ability for CNC to refer directly to services at Walsall Manor such as the Surgical Assessment Unit / </a:t>
            </a:r>
            <a:r>
              <a:rPr lang="en-GB" sz="2100" dirty="0" err="1"/>
              <a:t>Gynae</a:t>
            </a:r>
            <a:r>
              <a:rPr lang="en-GB" sz="2100" dirty="0"/>
              <a:t> and Early Pregnancy units (AMU and FES pathways already in place since early September)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43416D-EB6C-D348-A669-B0A268D68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7250D-BD27-AB42-8B43-CC669580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88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D592D-8F71-BC41-BC1C-8616A66A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 - any questions?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43416D-EB6C-D348-A669-B0A268D68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7250D-BD27-AB42-8B43-CC669580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71294"/>
      </p:ext>
    </p:extLst>
  </p:cSld>
  <p:clrMapOvr>
    <a:masterClrMapping/>
  </p:clrMapOvr>
</p:sld>
</file>

<file path=ppt/theme/theme1.xml><?xml version="1.0" encoding="utf-8"?>
<a:theme xmlns:a="http://schemas.openxmlformats.org/drawingml/2006/main" name="Walsall_Together_Title_Theme">
  <a:themeElements>
    <a:clrScheme name="Walsall ICP Colour update Jan 2021">
      <a:dk1>
        <a:srgbClr val="000000"/>
      </a:dk1>
      <a:lt1>
        <a:srgbClr val="FFFFFF"/>
      </a:lt1>
      <a:dk2>
        <a:srgbClr val="536B7B"/>
      </a:dk2>
      <a:lt2>
        <a:srgbClr val="DCE1E3"/>
      </a:lt2>
      <a:accent1>
        <a:srgbClr val="379F87"/>
      </a:accent1>
      <a:accent2>
        <a:srgbClr val="C74492"/>
      </a:accent2>
      <a:accent3>
        <a:srgbClr val="764393"/>
      </a:accent3>
      <a:accent4>
        <a:srgbClr val="F28E30"/>
      </a:accent4>
      <a:accent5>
        <a:srgbClr val="38AEE3"/>
      </a:accent5>
      <a:accent6>
        <a:srgbClr val="44165C"/>
      </a:accent6>
      <a:hlink>
        <a:srgbClr val="44165C"/>
      </a:hlink>
      <a:folHlink>
        <a:srgbClr val="764393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lsall_Together_Theme">
  <a:themeElements>
    <a:clrScheme name="Walsall ICP Colour update Jan 2021">
      <a:dk1>
        <a:srgbClr val="000000"/>
      </a:dk1>
      <a:lt1>
        <a:srgbClr val="FFFFFF"/>
      </a:lt1>
      <a:dk2>
        <a:srgbClr val="536B7B"/>
      </a:dk2>
      <a:lt2>
        <a:srgbClr val="DCE1E3"/>
      </a:lt2>
      <a:accent1>
        <a:srgbClr val="379F87"/>
      </a:accent1>
      <a:accent2>
        <a:srgbClr val="C74492"/>
      </a:accent2>
      <a:accent3>
        <a:srgbClr val="764393"/>
      </a:accent3>
      <a:accent4>
        <a:srgbClr val="F28E30"/>
      </a:accent4>
      <a:accent5>
        <a:srgbClr val="38AEE3"/>
      </a:accent5>
      <a:accent6>
        <a:srgbClr val="44165C"/>
      </a:accent6>
      <a:hlink>
        <a:srgbClr val="44165C"/>
      </a:hlink>
      <a:folHlink>
        <a:srgbClr val="764393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2446795DFC8F4AAAAB495FFBAC7E74" ma:contentTypeVersion="13" ma:contentTypeDescription="Create a new document." ma:contentTypeScope="" ma:versionID="9048b0c36963596ca858ab3538dc5865">
  <xsd:schema xmlns:xsd="http://www.w3.org/2001/XMLSchema" xmlns:xs="http://www.w3.org/2001/XMLSchema" xmlns:p="http://schemas.microsoft.com/office/2006/metadata/properties" xmlns:ns2="1bdec958-89fd-4422-b5d8-0ebe2dd3ed1f" xmlns:ns3="cfe6be54-f4b9-45c2-9fd8-7cf5b493724c" targetNamespace="http://schemas.microsoft.com/office/2006/metadata/properties" ma:root="true" ma:fieldsID="57f96cbd9653b6a8829199166cdcc2dd" ns2:_="" ns3:_="">
    <xsd:import namespace="1bdec958-89fd-4422-b5d8-0ebe2dd3ed1f"/>
    <xsd:import namespace="cfe6be54-f4b9-45c2-9fd8-7cf5b49372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dec958-89fd-4422-b5d8-0ebe2dd3ed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e6be54-f4b9-45c2-9fd8-7cf5b493724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B3F594-B452-4490-A9CA-A59CE457AB95}">
  <ds:schemaRefs>
    <ds:schemaRef ds:uri="1bdec958-89fd-4422-b5d8-0ebe2dd3ed1f"/>
    <ds:schemaRef ds:uri="cfe6be54-f4b9-45c2-9fd8-7cf5b493724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DC048AB-90FA-46BA-B113-735939648E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6F48F7-3725-4D6E-9FFC-55A87BD3F685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e6be54-f4b9-45c2-9fd8-7cf5b493724c"/>
    <ds:schemaRef ds:uri="1bdec958-89fd-4422-b5d8-0ebe2dd3ed1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540</Words>
  <Application>Microsoft Office PowerPoint</Application>
  <PresentationFormat>Widescreen</PresentationFormat>
  <Paragraphs>57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Courier New</vt:lpstr>
      <vt:lpstr>Montserrat</vt:lpstr>
      <vt:lpstr>Walsall_Together_Title_Theme</vt:lpstr>
      <vt:lpstr>Walsall_Together_Theme</vt:lpstr>
      <vt:lpstr>Care Navigation Centre</vt:lpstr>
      <vt:lpstr>What is the Care Navigation Centre (CNC)?</vt:lpstr>
      <vt:lpstr>Supporting Safe@Home and Long Covid Clinics</vt:lpstr>
      <vt:lpstr>Benefits for patients</vt:lpstr>
      <vt:lpstr>Impact to date</vt:lpstr>
      <vt:lpstr>Next Steps</vt:lpstr>
      <vt:lpstr>Thank you for listening -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Davies (MLCSU)</dc:creator>
  <cp:lastModifiedBy>Paul Higgitt</cp:lastModifiedBy>
  <cp:revision>27</cp:revision>
  <dcterms:created xsi:type="dcterms:W3CDTF">2018-03-09T11:36:12Z</dcterms:created>
  <dcterms:modified xsi:type="dcterms:W3CDTF">2021-11-24T16:13:57Z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0x010100652446795DFC8F4AAAAB495FFBAC7E74</vt:lpwstr>
  </property>
</Properties>
</file>